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9144000" cy="6858000" type="screen4x3"/>
  <p:notesSz cx="6858000" cy="91995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2787"/>
    <p:restoredTop sz="90929"/>
  </p:normalViewPr>
  <p:slideViewPr>
    <p:cSldViewPr>
      <p:cViewPr varScale="1">
        <p:scale>
          <a:sx n="78" d="100"/>
          <a:sy n="78" d="100"/>
        </p:scale>
        <p:origin x="-66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376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376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 pitchFamily="-80" charset="-128"/>
                <a:cs typeface="+mn-cs"/>
              </a:defRPr>
            </a:lvl1pPr>
          </a:lstStyle>
          <a:p>
            <a:pPr>
              <a:defRPr/>
            </a:pPr>
            <a:fld id="{A97C9501-473E-4528-9676-6545CABF60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0300" y="690563"/>
            <a:ext cx="4598988" cy="34496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70388"/>
            <a:ext cx="5486400" cy="413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376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7376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 pitchFamily="-80" charset="-128"/>
                <a:cs typeface="+mn-cs"/>
              </a:defRPr>
            </a:lvl1pPr>
          </a:lstStyle>
          <a:p>
            <a:pPr>
              <a:defRPr/>
            </a:pPr>
            <a:fld id="{C49C057A-F67B-4BAC-A314-EFC054283B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1DE1B-68B2-4919-8AEC-63537C3244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DBE055-8BD4-406B-AE0A-DE0166AD92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4F829-93F0-4218-8E04-56F81A13D4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85072-B134-4ADB-A2AE-23B3F4D2D9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D69A83-F699-43BC-B7D7-27A047A542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86A32-4D48-4228-9754-B4CCC3A579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F8108-FCEF-4C3B-AB90-94B9443A31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2C42F-865C-41FD-8DC9-B622F77C41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6B940-38EE-4C88-8623-715B50107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437BA-4BF3-4135-8735-ED22A6DAB2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8EEB1-B7FF-44A9-89E9-6B2536D14F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ea typeface="ＭＳ Ｐゴシック" pitchFamily="-80" charset="-128"/>
                <a:cs typeface="+mn-cs"/>
              </a:defRPr>
            </a:lvl1pPr>
          </a:lstStyle>
          <a:p>
            <a:pPr>
              <a:defRPr/>
            </a:pPr>
            <a:fld id="{15495B5D-1139-4E1F-A00F-A6CEFF8D0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8" descr="MCj03839620000[1]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305800" y="6324600"/>
            <a:ext cx="374650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ChangeArrowheads="1"/>
          </p:cNvSpPr>
          <p:nvPr/>
        </p:nvSpPr>
        <p:spPr bwMode="auto">
          <a:xfrm>
            <a:off x="304800" y="685800"/>
            <a:ext cx="2133600" cy="25908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600"/>
          </a:p>
        </p:txBody>
      </p:sp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6781800" y="685800"/>
            <a:ext cx="2057400" cy="25908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1400"/>
              <a:t> </a:t>
            </a:r>
          </a:p>
          <a:p>
            <a:endParaRPr lang="en-US" sz="1400"/>
          </a:p>
          <a:p>
            <a:endParaRPr lang="en-US" sz="1400"/>
          </a:p>
        </p:txBody>
      </p:sp>
      <p:sp>
        <p:nvSpPr>
          <p:cNvPr id="15363" name="AutoShape 5"/>
          <p:cNvSpPr>
            <a:spLocks noChangeArrowheads="1"/>
          </p:cNvSpPr>
          <p:nvPr/>
        </p:nvSpPr>
        <p:spPr bwMode="auto">
          <a:xfrm>
            <a:off x="2667000" y="762000"/>
            <a:ext cx="3886200" cy="19050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3276600" y="3048000"/>
            <a:ext cx="2362200" cy="3810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/>
          </a:p>
        </p:txBody>
      </p:sp>
      <p:sp>
        <p:nvSpPr>
          <p:cNvPr id="15365" name="Oval 7"/>
          <p:cNvSpPr>
            <a:spLocks noChangeArrowheads="1"/>
          </p:cNvSpPr>
          <p:nvPr/>
        </p:nvSpPr>
        <p:spPr bwMode="auto">
          <a:xfrm>
            <a:off x="6705600" y="4191000"/>
            <a:ext cx="2209800" cy="2209800"/>
          </a:xfrm>
          <a:prstGeom prst="ellipse">
            <a:avLst/>
          </a:prstGeom>
          <a:noFill/>
          <a:ln w="2857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pPr marL="342900" indent="-342900"/>
            <a:endParaRPr lang="en-US" sz="1400"/>
          </a:p>
        </p:txBody>
      </p:sp>
      <p:sp>
        <p:nvSpPr>
          <p:cNvPr id="15366" name="AutoShape 9"/>
          <p:cNvSpPr>
            <a:spLocks noChangeArrowheads="1"/>
          </p:cNvSpPr>
          <p:nvPr/>
        </p:nvSpPr>
        <p:spPr bwMode="auto">
          <a:xfrm>
            <a:off x="2438400" y="4191000"/>
            <a:ext cx="4114800" cy="22098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Line 10"/>
          <p:cNvSpPr>
            <a:spLocks noChangeShapeType="1"/>
          </p:cNvSpPr>
          <p:nvPr/>
        </p:nvSpPr>
        <p:spPr bwMode="auto">
          <a:xfrm flipV="1">
            <a:off x="4648200" y="2667000"/>
            <a:ext cx="0" cy="38100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68" name="Line 11"/>
          <p:cNvSpPr>
            <a:spLocks noChangeShapeType="1"/>
          </p:cNvSpPr>
          <p:nvPr/>
        </p:nvSpPr>
        <p:spPr bwMode="auto">
          <a:xfrm flipV="1">
            <a:off x="5638800" y="2590800"/>
            <a:ext cx="1143000" cy="45720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69" name="Line 12"/>
          <p:cNvSpPr>
            <a:spLocks noChangeShapeType="1"/>
          </p:cNvSpPr>
          <p:nvPr/>
        </p:nvSpPr>
        <p:spPr bwMode="auto">
          <a:xfrm>
            <a:off x="5638800" y="3429000"/>
            <a:ext cx="1371600" cy="106680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0" name="Line 13"/>
          <p:cNvSpPr>
            <a:spLocks noChangeShapeType="1"/>
          </p:cNvSpPr>
          <p:nvPr/>
        </p:nvSpPr>
        <p:spPr bwMode="auto">
          <a:xfrm>
            <a:off x="4648200" y="3429000"/>
            <a:ext cx="0" cy="76200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1" name="Line 14"/>
          <p:cNvSpPr>
            <a:spLocks noChangeShapeType="1"/>
          </p:cNvSpPr>
          <p:nvPr/>
        </p:nvSpPr>
        <p:spPr bwMode="auto">
          <a:xfrm flipH="1">
            <a:off x="2133600" y="3429000"/>
            <a:ext cx="1143000" cy="76200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2" name="Line 15"/>
          <p:cNvSpPr>
            <a:spLocks noChangeShapeType="1"/>
          </p:cNvSpPr>
          <p:nvPr/>
        </p:nvSpPr>
        <p:spPr bwMode="auto">
          <a:xfrm flipH="1" flipV="1">
            <a:off x="2438400" y="2667000"/>
            <a:ext cx="838200" cy="38100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3" name="Text Box 16"/>
          <p:cNvSpPr txBox="1">
            <a:spLocks noChangeArrowheads="1"/>
          </p:cNvSpPr>
          <p:nvPr/>
        </p:nvSpPr>
        <p:spPr bwMode="auto">
          <a:xfrm>
            <a:off x="304800" y="304800"/>
            <a:ext cx="2133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2.) Definition:</a:t>
            </a:r>
            <a:r>
              <a:rPr lang="en-US" sz="1000"/>
              <a:t> Write the definition in your own words.</a:t>
            </a:r>
          </a:p>
        </p:txBody>
      </p:sp>
      <p:sp>
        <p:nvSpPr>
          <p:cNvPr id="15374" name="Text Box 17"/>
          <p:cNvSpPr txBox="1">
            <a:spLocks noChangeArrowheads="1"/>
          </p:cNvSpPr>
          <p:nvPr/>
        </p:nvSpPr>
        <p:spPr bwMode="auto">
          <a:xfrm>
            <a:off x="2819400" y="207963"/>
            <a:ext cx="35052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3.) Does it make sense? </a:t>
            </a:r>
            <a:r>
              <a:rPr lang="en-US" sz="1000"/>
              <a:t>Circle the sentence(s) that does not make sense. Underline the part (s) that does not make sense.</a:t>
            </a:r>
          </a:p>
        </p:txBody>
      </p:sp>
      <p:sp>
        <p:nvSpPr>
          <p:cNvPr id="15375" name="Text Box 18"/>
          <p:cNvSpPr txBox="1">
            <a:spLocks noChangeArrowheads="1"/>
          </p:cNvSpPr>
          <p:nvPr/>
        </p:nvSpPr>
        <p:spPr bwMode="auto">
          <a:xfrm>
            <a:off x="6781800" y="304800"/>
            <a:ext cx="2133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4.) Context:  </a:t>
            </a:r>
            <a:r>
              <a:rPr lang="en-US" sz="1000"/>
              <a:t>Make a Text to Self and/or World Connection.</a:t>
            </a:r>
          </a:p>
        </p:txBody>
      </p:sp>
      <p:sp>
        <p:nvSpPr>
          <p:cNvPr id="15376" name="Text Box 19"/>
          <p:cNvSpPr txBox="1">
            <a:spLocks noChangeArrowheads="1"/>
          </p:cNvSpPr>
          <p:nvPr/>
        </p:nvSpPr>
        <p:spPr bwMode="auto">
          <a:xfrm>
            <a:off x="6781800" y="3717925"/>
            <a:ext cx="20574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6.) Word building: </a:t>
            </a:r>
            <a:r>
              <a:rPr lang="en-US" sz="1000"/>
              <a:t>Choose the real word and write another real, related word.</a:t>
            </a:r>
          </a:p>
        </p:txBody>
      </p:sp>
      <p:sp>
        <p:nvSpPr>
          <p:cNvPr id="15377" name="Text Box 20"/>
          <p:cNvSpPr txBox="1">
            <a:spLocks noChangeArrowheads="1"/>
          </p:cNvSpPr>
          <p:nvPr/>
        </p:nvSpPr>
        <p:spPr bwMode="auto">
          <a:xfrm>
            <a:off x="2590800" y="3657600"/>
            <a:ext cx="3886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7.) Debate: Take a stand: </a:t>
            </a:r>
            <a:r>
              <a:rPr lang="en-US" sz="1000"/>
              <a:t>Circle the statement you are “for” and provide at least 1 reason why.  </a:t>
            </a:r>
          </a:p>
        </p:txBody>
      </p:sp>
      <p:sp>
        <p:nvSpPr>
          <p:cNvPr id="15378" name="Text Box 21"/>
          <p:cNvSpPr txBox="1">
            <a:spLocks noChangeArrowheads="1"/>
          </p:cNvSpPr>
          <p:nvPr/>
        </p:nvSpPr>
        <p:spPr bwMode="auto">
          <a:xfrm>
            <a:off x="228600" y="3429000"/>
            <a:ext cx="20574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5.) Assurance word: epiphany</a:t>
            </a:r>
          </a:p>
          <a:p>
            <a:pPr>
              <a:spcBef>
                <a:spcPct val="50000"/>
              </a:spcBef>
            </a:pPr>
            <a:r>
              <a:rPr lang="en-US" sz="1000"/>
              <a:t>Write a sentence that uses the assurance word and the vocabulary concept word(s) </a:t>
            </a:r>
          </a:p>
        </p:txBody>
      </p:sp>
      <p:sp>
        <p:nvSpPr>
          <p:cNvPr id="15379" name="Text Box 25"/>
          <p:cNvSpPr txBox="1">
            <a:spLocks noChangeArrowheads="1"/>
          </p:cNvSpPr>
          <p:nvPr/>
        </p:nvSpPr>
        <p:spPr bwMode="auto">
          <a:xfrm>
            <a:off x="6934200" y="4546600"/>
            <a:ext cx="190341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AutoNum type="alphaUcPeriod"/>
            </a:pPr>
            <a:r>
              <a:rPr lang="en-US" sz="1400"/>
              <a:t>Segregate</a:t>
            </a:r>
          </a:p>
          <a:p>
            <a:pPr marL="342900" indent="-342900">
              <a:buFontTx/>
              <a:buAutoNum type="alphaUcPeriod"/>
            </a:pPr>
            <a:r>
              <a:rPr lang="en-US" sz="1400"/>
              <a:t>Segregationment</a:t>
            </a:r>
          </a:p>
          <a:p>
            <a:pPr marL="342900" indent="-342900">
              <a:buFontTx/>
              <a:buAutoNum type="alphaUcPeriod"/>
            </a:pPr>
            <a:r>
              <a:rPr lang="en-US" sz="1400"/>
              <a:t>Segregationism</a:t>
            </a:r>
          </a:p>
          <a:p>
            <a:pPr marL="342900" indent="-342900"/>
            <a:r>
              <a:rPr lang="en-US" sz="1400"/>
              <a:t>D._____________</a:t>
            </a:r>
          </a:p>
        </p:txBody>
      </p:sp>
      <p:sp>
        <p:nvSpPr>
          <p:cNvPr id="15380" name="TextBox 23"/>
          <p:cNvSpPr txBox="1">
            <a:spLocks noChangeArrowheads="1"/>
          </p:cNvSpPr>
          <p:nvPr/>
        </p:nvSpPr>
        <p:spPr bwMode="auto">
          <a:xfrm>
            <a:off x="2514600" y="4191000"/>
            <a:ext cx="40386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 sz="1200" b="1"/>
              <a:t>Statement and/or Reasons:</a:t>
            </a:r>
          </a:p>
          <a:p>
            <a:pPr marL="342900" indent="-342900"/>
            <a:r>
              <a:rPr lang="en-US" sz="1200" b="1"/>
              <a:t>1)   Segregation should be used when dealing with different ethnic groups.</a:t>
            </a:r>
          </a:p>
          <a:p>
            <a:pPr marL="342900" indent="-342900">
              <a:buFontTx/>
              <a:buAutoNum type="arabicParenR" startAt="2"/>
            </a:pPr>
            <a:r>
              <a:rPr lang="en-US" sz="1200" b="1"/>
              <a:t>Segregation should not be used when dealing with different ethnic groups.</a:t>
            </a:r>
          </a:p>
          <a:p>
            <a:pPr marL="342900" indent="-342900"/>
            <a:r>
              <a:rPr lang="en-US" sz="1200" b="1"/>
              <a:t>Reasons:</a:t>
            </a:r>
          </a:p>
          <a:p>
            <a:pPr marL="342900" indent="-342900"/>
            <a:r>
              <a:rPr lang="en-US" sz="1200" b="1"/>
              <a:t>1.</a:t>
            </a:r>
          </a:p>
          <a:p>
            <a:pPr marL="342900" indent="-342900"/>
            <a:endParaRPr lang="en-US" sz="1200" b="1"/>
          </a:p>
          <a:p>
            <a:pPr marL="342900" indent="-342900"/>
            <a:r>
              <a:rPr lang="en-US" sz="1200" b="1"/>
              <a:t>2.</a:t>
            </a:r>
          </a:p>
          <a:p>
            <a:pPr marL="342900" indent="-342900"/>
            <a:endParaRPr lang="en-US" sz="1200"/>
          </a:p>
          <a:p>
            <a:pPr marL="342900" indent="-342900"/>
            <a:endParaRPr lang="en-US" sz="1200"/>
          </a:p>
        </p:txBody>
      </p:sp>
      <p:sp>
        <p:nvSpPr>
          <p:cNvPr id="15381" name="TextBox 24"/>
          <p:cNvSpPr txBox="1">
            <a:spLocks noChangeArrowheads="1"/>
          </p:cNvSpPr>
          <p:nvPr/>
        </p:nvSpPr>
        <p:spPr bwMode="auto">
          <a:xfrm>
            <a:off x="3429000" y="3048000"/>
            <a:ext cx="205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u="sng"/>
              <a:t>Segregation</a:t>
            </a:r>
          </a:p>
        </p:txBody>
      </p:sp>
      <p:sp>
        <p:nvSpPr>
          <p:cNvPr id="15382" name="TextBox 25"/>
          <p:cNvSpPr txBox="1">
            <a:spLocks noChangeArrowheads="1"/>
          </p:cNvSpPr>
          <p:nvPr/>
        </p:nvSpPr>
        <p:spPr bwMode="auto">
          <a:xfrm>
            <a:off x="2819400" y="838200"/>
            <a:ext cx="3581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1200"/>
              <a:t>Segregation united African-Americans and whites during the 1930s.</a:t>
            </a:r>
          </a:p>
          <a:p>
            <a:pPr marL="342900" indent="-342900">
              <a:buFontTx/>
              <a:buAutoNum type="arabicPeriod"/>
            </a:pPr>
            <a:r>
              <a:rPr lang="en-US" sz="1200"/>
              <a:t>Lynching is the murder of a person by a group of people who set themselves up as judge, jury, and executioner outside the legal system. .</a:t>
            </a:r>
          </a:p>
          <a:p>
            <a:pPr marL="342900" indent="-342900">
              <a:buFontTx/>
              <a:buAutoNum type="arabicPeriod"/>
            </a:pPr>
            <a:r>
              <a:rPr lang="en-US" sz="1200"/>
              <a:t>During the 1930s the United States economy was in a state of collapse. </a:t>
            </a:r>
          </a:p>
        </p:txBody>
      </p:sp>
      <p:sp>
        <p:nvSpPr>
          <p:cNvPr id="15383" name="Text Box 16"/>
          <p:cNvSpPr txBox="1">
            <a:spLocks noChangeArrowheads="1"/>
          </p:cNvSpPr>
          <p:nvPr/>
        </p:nvSpPr>
        <p:spPr bwMode="auto">
          <a:xfrm>
            <a:off x="3200400" y="2819400"/>
            <a:ext cx="2438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1.) Vocabulary concept word(s)</a:t>
            </a:r>
            <a:endParaRPr lang="en-US" sz="1000"/>
          </a:p>
        </p:txBody>
      </p:sp>
      <p:sp>
        <p:nvSpPr>
          <p:cNvPr id="15384" name="Rectangle 4"/>
          <p:cNvSpPr>
            <a:spLocks noChangeArrowheads="1"/>
          </p:cNvSpPr>
          <p:nvPr/>
        </p:nvSpPr>
        <p:spPr bwMode="auto">
          <a:xfrm>
            <a:off x="304800" y="4191000"/>
            <a:ext cx="1981200" cy="22098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1400"/>
              <a:t> </a:t>
            </a:r>
          </a:p>
          <a:p>
            <a:endParaRPr lang="en-US" sz="1400"/>
          </a:p>
          <a:p>
            <a:endParaRPr lang="en-US" sz="1400"/>
          </a:p>
        </p:txBody>
      </p:sp>
      <p:sp>
        <p:nvSpPr>
          <p:cNvPr id="31" name="Rectangle 30"/>
          <p:cNvSpPr/>
          <p:nvPr/>
        </p:nvSpPr>
        <p:spPr>
          <a:xfrm>
            <a:off x="0" y="6611938"/>
            <a:ext cx="4876800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>
                <a:latin typeface="+mn-lt"/>
                <a:ea typeface="ＭＳ Ｐゴシック" pitchFamily="-80" charset="-128"/>
                <a:cs typeface="+mn-cs"/>
              </a:rPr>
              <a:t>Adapted from Teacher Quality Research Project, Grant Award #R305M050121A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</TotalTime>
  <Words>181</Words>
  <Application>Microsoft Macintosh PowerPoint</Application>
  <PresentationFormat>On-screen Show (4:3)</PresentationFormat>
  <Paragraphs>26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ＭＳ Ｐゴシック</vt:lpstr>
      <vt:lpstr>Default Design</vt:lpstr>
      <vt:lpstr>Slide 1</vt:lpstr>
    </vt:vector>
  </TitlesOfParts>
  <Company>Tamu-College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 Materials</dc:title>
  <dc:creator>Angie Hairrell</dc:creator>
  <cp:lastModifiedBy>PISD</cp:lastModifiedBy>
  <cp:revision>49</cp:revision>
  <cp:lastPrinted>2010-07-12T17:10:32Z</cp:lastPrinted>
  <dcterms:created xsi:type="dcterms:W3CDTF">2010-10-14T22:40:10Z</dcterms:created>
  <dcterms:modified xsi:type="dcterms:W3CDTF">2010-10-25T17:26:56Z</dcterms:modified>
</cp:coreProperties>
</file>